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75F099-305E-4E94-AF68-68080BB1EDFB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934F07-6B39-496B-9802-7D4827C35E9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6864" cy="108012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 6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Occlusie en artic</a:t>
            </a:r>
            <a:r>
              <a:rPr lang="nl-NL" dirty="0" smtClean="0"/>
              <a:t>ulatie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315200" cy="4466338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 descr="\\npc.root\redirect$\g.vankleef\Desktop\03b3ffd406892a402bdbe9bfb9c2b4caa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8164"/>
            <a:ext cx="3038534" cy="277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9" b="9164"/>
          <a:stretch/>
        </p:blipFill>
        <p:spPr bwMode="auto">
          <a:xfrm>
            <a:off x="3851920" y="1988841"/>
            <a:ext cx="4790635" cy="318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7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nl-NL" dirty="0" smtClean="0"/>
              <a:t>= op </a:t>
            </a:r>
            <a:r>
              <a:rPr lang="nl-NL" dirty="0"/>
              <a:t>elkaar sluiten van tanden en kiezen in </a:t>
            </a:r>
            <a:r>
              <a:rPr lang="nl-NL" dirty="0" smtClean="0"/>
              <a:t>ruststand </a:t>
            </a:r>
            <a:r>
              <a:rPr lang="nl-NL" u="sng" dirty="0" smtClean="0"/>
              <a:t>(even bij jezelf de rusttoestand voelen</a:t>
            </a:r>
            <a:r>
              <a:rPr lang="nl-NL" dirty="0" smtClean="0"/>
              <a:t>)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Door activiteit van de spieren kunnen de kaken gesloten worden en komen boven en </a:t>
            </a:r>
            <a:r>
              <a:rPr lang="nl-NL" dirty="0"/>
              <a:t>o</a:t>
            </a:r>
            <a:r>
              <a:rPr lang="nl-NL" dirty="0" smtClean="0"/>
              <a:t>nderkaak met elkaar is contact. 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Wanneer de boven en onderkaak in contact komen bij het dichtbijten noem je de occlusie, denk aan dichtbijten o.a.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 smtClean="0"/>
              <a:t>In zijaanzicht staat de bovenkaak iets voor de onderkaak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745152"/>
          </a:xfrm>
        </p:spPr>
        <p:txBody>
          <a:bodyPr/>
          <a:lstStyle/>
          <a:p>
            <a:r>
              <a:rPr lang="nl-NL" dirty="0" smtClean="0"/>
              <a:t>Occlusie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23"/>
          <a:stretch/>
        </p:blipFill>
        <p:spPr bwMode="auto">
          <a:xfrm>
            <a:off x="6372200" y="117987"/>
            <a:ext cx="2143125" cy="170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15648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9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404664"/>
            <a:ext cx="7776864" cy="542796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De </a:t>
            </a:r>
            <a:r>
              <a:rPr lang="nl-NL" b="1" dirty="0"/>
              <a:t>horizontale </a:t>
            </a:r>
            <a:r>
              <a:rPr lang="nl-NL" b="1" dirty="0" smtClean="0"/>
              <a:t>overbeet:</a:t>
            </a:r>
          </a:p>
          <a:p>
            <a:pPr marL="109728" indent="0">
              <a:buNone/>
            </a:pPr>
            <a:r>
              <a:rPr lang="nl-NL" dirty="0" err="1" smtClean="0"/>
              <a:t>bovenincisieven</a:t>
            </a:r>
            <a:r>
              <a:rPr lang="nl-NL" dirty="0" smtClean="0"/>
              <a:t> staan circa </a:t>
            </a:r>
            <a:r>
              <a:rPr lang="nl-NL" b="1" dirty="0" smtClean="0"/>
              <a:t>1-2mm </a:t>
            </a:r>
            <a:r>
              <a:rPr lang="nl-NL" dirty="0" smtClean="0"/>
              <a:t>voor de </a:t>
            </a:r>
            <a:r>
              <a:rPr lang="nl-NL" dirty="0" err="1" smtClean="0"/>
              <a:t>onderincisieven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De </a:t>
            </a:r>
            <a:r>
              <a:rPr lang="nl-NL" dirty="0" err="1" smtClean="0"/>
              <a:t>onderincisieven</a:t>
            </a:r>
            <a:r>
              <a:rPr lang="nl-NL" dirty="0" smtClean="0"/>
              <a:t> bijten dicht tegen het </a:t>
            </a:r>
            <a:r>
              <a:rPr lang="nl-NL" dirty="0" err="1" smtClean="0"/>
              <a:t>palatinale</a:t>
            </a:r>
            <a:r>
              <a:rPr lang="nl-NL" dirty="0" smtClean="0"/>
              <a:t> vlak  van de </a:t>
            </a:r>
            <a:r>
              <a:rPr lang="nl-NL" dirty="0" err="1" smtClean="0"/>
              <a:t>bovenincisieven</a:t>
            </a:r>
            <a:r>
              <a:rPr lang="nl-NL" dirty="0" smtClean="0"/>
              <a:t> aan.</a:t>
            </a:r>
          </a:p>
          <a:p>
            <a:endParaRPr lang="nl-NL" dirty="0"/>
          </a:p>
          <a:p>
            <a:r>
              <a:rPr lang="nl-NL" dirty="0" smtClean="0"/>
              <a:t>Zie plaatjes lesboek</a:t>
            </a:r>
            <a:endParaRPr lang="nl-NL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85081"/>
            <a:ext cx="1815405" cy="27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60648"/>
            <a:ext cx="6993225" cy="604867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nl-NL" b="1" dirty="0" smtClean="0"/>
              <a:t>De </a:t>
            </a:r>
            <a:r>
              <a:rPr lang="nl-NL" b="1" dirty="0"/>
              <a:t>verticale </a:t>
            </a:r>
            <a:r>
              <a:rPr lang="nl-NL" b="1" dirty="0" smtClean="0"/>
              <a:t>overbeet:</a:t>
            </a:r>
          </a:p>
          <a:p>
            <a:pPr marL="109728" indent="0">
              <a:buNone/>
            </a:pPr>
            <a:r>
              <a:rPr lang="nl-NL" dirty="0" smtClean="0"/>
              <a:t>De verticale overlapping van onder- en boven </a:t>
            </a:r>
            <a:r>
              <a:rPr lang="nl-NL" dirty="0" err="1" smtClean="0"/>
              <a:t>incisieven</a:t>
            </a:r>
            <a:r>
              <a:rPr lang="nl-NL" dirty="0" smtClean="0"/>
              <a:t> is ook ongeveer </a:t>
            </a:r>
            <a:r>
              <a:rPr lang="nl-NL" b="1" dirty="0" smtClean="0"/>
              <a:t>1-2mm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De bovenkaak is </a:t>
            </a:r>
            <a:r>
              <a:rPr lang="nl-NL" b="1" dirty="0" smtClean="0"/>
              <a:t>breder</a:t>
            </a:r>
            <a:r>
              <a:rPr lang="nl-NL" dirty="0" smtClean="0"/>
              <a:t> dan de onderkaak.</a:t>
            </a:r>
          </a:p>
          <a:p>
            <a:endParaRPr lang="nl-NL" dirty="0" smtClean="0"/>
          </a:p>
          <a:p>
            <a:r>
              <a:rPr lang="nl-NL" dirty="0" smtClean="0"/>
              <a:t>Boven  elementen omvatten onder elementen in occlusie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 err="1" smtClean="0"/>
              <a:t>palatinale</a:t>
            </a:r>
            <a:r>
              <a:rPr lang="nl-NL" dirty="0" smtClean="0"/>
              <a:t> knobbels vallen in de </a:t>
            </a:r>
            <a:r>
              <a:rPr lang="nl-NL" b="1" dirty="0" err="1" smtClean="0"/>
              <a:t>fossa’s</a:t>
            </a:r>
            <a:r>
              <a:rPr lang="nl-NL" dirty="0" smtClean="0"/>
              <a:t> van de tegenoverliggende </a:t>
            </a:r>
            <a:r>
              <a:rPr lang="nl-NL" dirty="0" smtClean="0"/>
              <a:t>onder </a:t>
            </a:r>
            <a:r>
              <a:rPr lang="nl-NL" dirty="0" smtClean="0"/>
              <a:t>elementen 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b="1" dirty="0" smtClean="0"/>
              <a:t>buccale knobbels </a:t>
            </a:r>
            <a:r>
              <a:rPr lang="nl-NL" dirty="0" smtClean="0"/>
              <a:t>van de boven elementen komen in occlusie aan de </a:t>
            </a:r>
            <a:r>
              <a:rPr lang="nl-NL" u="sng" dirty="0" smtClean="0"/>
              <a:t>buitenzijde van de onder elementen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33" y="3068960"/>
            <a:ext cx="1205804" cy="185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052736"/>
            <a:ext cx="7560956" cy="477989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nl-NL" sz="2800" b="1" dirty="0"/>
              <a:t>Articulatie</a:t>
            </a:r>
            <a:r>
              <a:rPr lang="nl-NL" sz="2800" dirty="0"/>
              <a:t> is de beweging in de mond- en keelholte ten behoeve van spraakproductie. Dit gebeurt hoofdzakelijk met de tong, de lippen, de kaak en het verhemelte. Articulatiebewegingen kunnen zowel op </a:t>
            </a:r>
            <a:r>
              <a:rPr lang="nl-NL" sz="2800" dirty="0" smtClean="0"/>
              <a:t>in-als </a:t>
            </a:r>
            <a:r>
              <a:rPr lang="nl-NL" sz="2800" dirty="0"/>
              <a:t>uitademing, met en zonder </a:t>
            </a:r>
            <a:r>
              <a:rPr lang="nl-NL" sz="2800" dirty="0" err="1"/>
              <a:t>stemgeving</a:t>
            </a:r>
            <a:r>
              <a:rPr lang="nl-NL" sz="2800" dirty="0"/>
              <a:t>, plaatsvinden</a:t>
            </a:r>
            <a:r>
              <a:rPr lang="nl-NL" sz="2800" dirty="0" smtClean="0"/>
              <a:t>.</a:t>
            </a:r>
          </a:p>
          <a:p>
            <a:pPr marL="109728" indent="0">
              <a:buNone/>
            </a:pPr>
            <a:endParaRPr lang="nl-NL" sz="2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Articulatie nu =</a:t>
            </a:r>
            <a:endParaRPr lang="nl-NL" sz="2800" dirty="0">
              <a:solidFill>
                <a:srgbClr val="FF0000"/>
              </a:solidFill>
            </a:endParaRPr>
          </a:p>
          <a:p>
            <a:r>
              <a:rPr lang="nl-NL" sz="2800" dirty="0" smtClean="0"/>
              <a:t>Bij het kauwen wordt het voedsel fijn gemalen. Daarom kunnen de elementen over elkaar heen schuiven bij het maken van de kauwbeweging</a:t>
            </a:r>
          </a:p>
          <a:p>
            <a:endParaRPr lang="nl-NL" sz="2800" dirty="0" smtClean="0"/>
          </a:p>
          <a:p>
            <a:r>
              <a:rPr lang="nl-NL" sz="2800" dirty="0" smtClean="0">
                <a:solidFill>
                  <a:schemeClr val="tx1"/>
                </a:solidFill>
              </a:rPr>
              <a:t>De articulatie kan op verschillende manieren verlopen er zijn 2 hoofdpatronen.</a:t>
            </a:r>
          </a:p>
          <a:p>
            <a:pPr marL="68580" indent="0">
              <a:buNone/>
            </a:pPr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Articulatie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2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1</a:t>
            </a:r>
            <a:r>
              <a:rPr lang="nl-NL" b="1" dirty="0" smtClean="0"/>
              <a:t>: groepsgeleiding:	</a:t>
            </a:r>
            <a:r>
              <a:rPr lang="nl-NL" dirty="0" smtClean="0"/>
              <a:t>	</a:t>
            </a:r>
            <a:endParaRPr lang="nl-NL" dirty="0"/>
          </a:p>
          <a:p>
            <a:pPr marL="109728" indent="0">
              <a:buNone/>
            </a:pPr>
            <a:r>
              <a:rPr lang="nl-NL" dirty="0" smtClean="0"/>
              <a:t>Het naar links of rechts bewegen van de onderkaak maken alle elementen achter de hoektand tegelijk contact.</a:t>
            </a:r>
          </a:p>
          <a:p>
            <a:endParaRPr lang="nl-NL" dirty="0"/>
          </a:p>
          <a:p>
            <a:r>
              <a:rPr lang="nl-NL" dirty="0" smtClean="0"/>
              <a:t>2: </a:t>
            </a:r>
            <a:r>
              <a:rPr lang="nl-NL" b="1" dirty="0" smtClean="0"/>
              <a:t>Hoektandgeleiding:</a:t>
            </a:r>
            <a:r>
              <a:rPr lang="nl-NL" dirty="0" smtClean="0"/>
              <a:t>		</a:t>
            </a:r>
            <a:endParaRPr lang="nl-NL" dirty="0"/>
          </a:p>
          <a:p>
            <a:pPr marL="109728" indent="0">
              <a:buNone/>
            </a:pPr>
            <a:r>
              <a:rPr lang="nl-NL" dirty="0" smtClean="0"/>
              <a:t>Bij het bewegen van links naar rechts maakt alleen de hoektand contact.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Voor een goede functie van het gebit is het belangrijk dat de </a:t>
            </a:r>
            <a:r>
              <a:rPr lang="nl-NL" b="1" dirty="0" smtClean="0"/>
              <a:t>occlusie en articulatie</a:t>
            </a:r>
            <a:r>
              <a:rPr lang="nl-NL" dirty="0" smtClean="0"/>
              <a:t> ongestoord kunnen verlopen.	</a:t>
            </a:r>
          </a:p>
        </p:txBody>
      </p:sp>
    </p:spTree>
    <p:extLst>
      <p:ext uri="{BB962C8B-B14F-4D97-AF65-F5344CB8AC3E}">
        <p14:creationId xmlns:p14="http://schemas.microsoft.com/office/powerpoint/2010/main" val="32055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Gebitselementen die in de </a:t>
            </a:r>
            <a:r>
              <a:rPr lang="nl-NL" b="1" dirty="0" err="1" smtClean="0"/>
              <a:t>tandboog</a:t>
            </a:r>
            <a:r>
              <a:rPr lang="nl-NL" b="1" dirty="0" smtClean="0"/>
              <a:t> </a:t>
            </a:r>
            <a:r>
              <a:rPr lang="nl-NL" dirty="0" smtClean="0"/>
              <a:t>staan raken elkaar met de </a:t>
            </a:r>
            <a:r>
              <a:rPr lang="nl-NL" b="1" dirty="0" smtClean="0"/>
              <a:t>approximale contactpunten, zie plaatje</a:t>
            </a:r>
          </a:p>
          <a:p>
            <a:r>
              <a:rPr lang="nl-NL" dirty="0" smtClean="0"/>
              <a:t>Zo worden er geen voedselresten tussen de kiezen geperst en de elementen geven elkaar steun</a:t>
            </a:r>
          </a:p>
          <a:p>
            <a:r>
              <a:rPr lang="nl-NL" dirty="0" smtClean="0"/>
              <a:t>Op deze manier blijft het </a:t>
            </a:r>
            <a:r>
              <a:rPr lang="nl-NL" b="1" dirty="0" smtClean="0"/>
              <a:t>parodontium</a:t>
            </a:r>
            <a:r>
              <a:rPr lang="nl-NL" dirty="0" smtClean="0"/>
              <a:t>  (= steunweefsel) onbeschadigd</a:t>
            </a:r>
          </a:p>
          <a:p>
            <a:r>
              <a:rPr lang="nl-NL" dirty="0" smtClean="0"/>
              <a:t>Indien er door de tandarts  gerestaureerd moet worden, moet het </a:t>
            </a:r>
            <a:r>
              <a:rPr lang="nl-NL" b="1" dirty="0" smtClean="0"/>
              <a:t>contactpunt</a:t>
            </a:r>
            <a:r>
              <a:rPr lang="nl-NL" dirty="0" smtClean="0"/>
              <a:t> dus goed aansluiten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Approximale contacten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62336" cy="13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2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Interdentale papil?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" t="15494" r="6919" b="23743"/>
          <a:stretch/>
        </p:blipFill>
        <p:spPr bwMode="auto">
          <a:xfrm>
            <a:off x="4355976" y="1834976"/>
            <a:ext cx="3908323" cy="196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4976"/>
            <a:ext cx="3339915" cy="249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2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Begrippenlijst </a:t>
            </a:r>
          </a:p>
          <a:p>
            <a:r>
              <a:rPr lang="nl-NL" dirty="0" smtClean="0"/>
              <a:t>Puntsgewijze samenvatting</a:t>
            </a:r>
          </a:p>
          <a:p>
            <a:r>
              <a:rPr lang="nl-NL" dirty="0" smtClean="0"/>
              <a:t>Studievragen maken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pic>
        <p:nvPicPr>
          <p:cNvPr id="7170" name="Picture 2" descr="C:\Users\j.vandenberg\AppData\Local\Microsoft\Windows\Temporary Internet Files\Content.IE5\0G2CAPQQ\huiswerk-maken-1355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003896" cy="30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8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233</Words>
  <Application>Microsoft Office PowerPoint</Application>
  <PresentationFormat>Diavoorstelling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Concours</vt:lpstr>
      <vt:lpstr>H 6 Occlusie en articulatie</vt:lpstr>
      <vt:lpstr>Occlusie</vt:lpstr>
      <vt:lpstr>PowerPoint-presentatie</vt:lpstr>
      <vt:lpstr>PowerPoint-presentatie</vt:lpstr>
      <vt:lpstr>Articulatie</vt:lpstr>
      <vt:lpstr>PowerPoint-presentatie</vt:lpstr>
      <vt:lpstr>Approximale contacten</vt:lpstr>
      <vt:lpstr>Interdentale papil?</vt:lpstr>
      <vt:lpstr>Huiswerk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Occlusie en articulatie</dc:title>
  <dc:creator>gebruiker</dc:creator>
  <cp:lastModifiedBy>Sprenger-van den Berg,J.</cp:lastModifiedBy>
  <cp:revision>19</cp:revision>
  <dcterms:created xsi:type="dcterms:W3CDTF">2011-10-06T07:55:26Z</dcterms:created>
  <dcterms:modified xsi:type="dcterms:W3CDTF">2016-10-11T07:49:07Z</dcterms:modified>
</cp:coreProperties>
</file>